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79"/>
  </p:notesMasterIdLst>
  <p:sldIdLst>
    <p:sldId id="256" r:id="rId61"/>
    <p:sldId id="257" r:id="rId62"/>
    <p:sldId id="258" r:id="rId63"/>
    <p:sldId id="259" r:id="rId64"/>
    <p:sldId id="260" r:id="rId65"/>
    <p:sldId id="261" r:id="rId66"/>
    <p:sldId id="262" r:id="rId67"/>
    <p:sldId id="263" r:id="rId68"/>
    <p:sldId id="264" r:id="rId69"/>
    <p:sldId id="265" r:id="rId70"/>
    <p:sldId id="266" r:id="rId71"/>
    <p:sldId id="267" r:id="rId72"/>
    <p:sldId id="268" r:id="rId73"/>
    <p:sldId id="269" r:id="rId74"/>
    <p:sldId id="270" r:id="rId75"/>
    <p:sldId id="271" r:id="rId76"/>
    <p:sldId id="272" r:id="rId77"/>
    <p:sldId id="273" r:id="rId78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Arial" charset="1" panose="020B0502020202020204"/>
      <p:regular r:id="rId13"/>
    </p:embeddedFont>
    <p:embeddedFont>
      <p:font typeface="Arial Bold" charset="1" panose="020B0802020202020204"/>
      <p:regular r:id="rId14"/>
    </p:embeddedFont>
    <p:embeddedFont>
      <p:font typeface="Arial Italics" charset="1" panose="020B0502020202090204"/>
      <p:regular r:id="rId15"/>
    </p:embeddedFont>
    <p:embeddedFont>
      <p:font typeface="Arial Bold Italics" charset="1" panose="020B0802020202090204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Canva Sans Italics" charset="1" panose="020B0503030501040103"/>
      <p:regular r:id="rId19"/>
    </p:embeddedFont>
    <p:embeddedFont>
      <p:font typeface="Canva Sans Bold Italics" charset="1" panose="020B0803030501040103"/>
      <p:regular r:id="rId20"/>
    </p:embeddedFont>
    <p:embeddedFont>
      <p:font typeface="Canva Sans Medium" charset="1" panose="020B0603030501040103"/>
      <p:regular r:id="rId21"/>
    </p:embeddedFont>
    <p:embeddedFont>
      <p:font typeface="Canva Sans Medium Italics" charset="1" panose="020B0603030501040103"/>
      <p:regular r:id="rId22"/>
    </p:embeddedFon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  <p:embeddedFont>
      <p:font typeface="Poppins Italics" charset="1" panose="00000500000000000000"/>
      <p:regular r:id="rId25"/>
    </p:embeddedFont>
    <p:embeddedFont>
      <p:font typeface="Poppins Bold Italics" charset="1" panose="00000800000000000000"/>
      <p:regular r:id="rId26"/>
    </p:embeddedFont>
    <p:embeddedFont>
      <p:font typeface="Poppins Thin" charset="1" panose="00000300000000000000"/>
      <p:regular r:id="rId27"/>
    </p:embeddedFont>
    <p:embeddedFont>
      <p:font typeface="Poppins Thin Italics" charset="1" panose="00000300000000000000"/>
      <p:regular r:id="rId28"/>
    </p:embeddedFont>
    <p:embeddedFont>
      <p:font typeface="Poppins Extra-Light" charset="1" panose="00000300000000000000"/>
      <p:regular r:id="rId29"/>
    </p:embeddedFont>
    <p:embeddedFont>
      <p:font typeface="Poppins Extra-Light Italics" charset="1" panose="00000300000000000000"/>
      <p:regular r:id="rId30"/>
    </p:embeddedFont>
    <p:embeddedFont>
      <p:font typeface="Poppins Light" charset="1" panose="00000400000000000000"/>
      <p:regular r:id="rId31"/>
    </p:embeddedFont>
    <p:embeddedFont>
      <p:font typeface="Poppins Light Italics" charset="1" panose="00000400000000000000"/>
      <p:regular r:id="rId32"/>
    </p:embeddedFont>
    <p:embeddedFont>
      <p:font typeface="Poppins Medium" charset="1" panose="00000600000000000000"/>
      <p:regular r:id="rId33"/>
    </p:embeddedFont>
    <p:embeddedFont>
      <p:font typeface="Poppins Medium Italics" charset="1" panose="00000600000000000000"/>
      <p:regular r:id="rId34"/>
    </p:embeddedFont>
    <p:embeddedFont>
      <p:font typeface="Poppins Semi-Bold" charset="1" panose="00000700000000000000"/>
      <p:regular r:id="rId35"/>
    </p:embeddedFont>
    <p:embeddedFont>
      <p:font typeface="Poppins Semi-Bold Italics" charset="1" panose="00000700000000000000"/>
      <p:regular r:id="rId36"/>
    </p:embeddedFont>
    <p:embeddedFont>
      <p:font typeface="Poppins Ultra-Bold" charset="1" panose="00000900000000000000"/>
      <p:regular r:id="rId37"/>
    </p:embeddedFont>
    <p:embeddedFont>
      <p:font typeface="Poppins Ultra-Bold Italics" charset="1" panose="00000900000000000000"/>
      <p:regular r:id="rId38"/>
    </p:embeddedFont>
    <p:embeddedFont>
      <p:font typeface="Poppins Heavy" charset="1" panose="00000A00000000000000"/>
      <p:regular r:id="rId39"/>
    </p:embeddedFont>
    <p:embeddedFont>
      <p:font typeface="Poppins Heavy Italics" charset="1" panose="00000A00000000000000"/>
      <p:regular r:id="rId40"/>
    </p:embeddedFont>
    <p:embeddedFont>
      <p:font typeface="Open Sauce" charset="1" panose="00000500000000000000"/>
      <p:regular r:id="rId41"/>
    </p:embeddedFont>
    <p:embeddedFont>
      <p:font typeface="Open Sauce Bold" charset="1" panose="00000800000000000000"/>
      <p:regular r:id="rId42"/>
    </p:embeddedFont>
    <p:embeddedFont>
      <p:font typeface="Open Sauce Italics" charset="1" panose="00000500000000000000"/>
      <p:regular r:id="rId43"/>
    </p:embeddedFont>
    <p:embeddedFont>
      <p:font typeface="Open Sauce Bold Italics" charset="1" panose="00000800000000000000"/>
      <p:regular r:id="rId44"/>
    </p:embeddedFont>
    <p:embeddedFont>
      <p:font typeface="Open Sauce Light" charset="1" panose="00000400000000000000"/>
      <p:regular r:id="rId45"/>
    </p:embeddedFont>
    <p:embeddedFont>
      <p:font typeface="Open Sauce Light Italics" charset="1" panose="00000400000000000000"/>
      <p:regular r:id="rId46"/>
    </p:embeddedFont>
    <p:embeddedFont>
      <p:font typeface="Open Sauce Medium" charset="1" panose="00000600000000000000"/>
      <p:regular r:id="rId47"/>
    </p:embeddedFont>
    <p:embeddedFont>
      <p:font typeface="Open Sauce Medium Italics" charset="1" panose="00000600000000000000"/>
      <p:regular r:id="rId48"/>
    </p:embeddedFont>
    <p:embeddedFont>
      <p:font typeface="Open Sauce Semi-Bold" charset="1" panose="00000700000000000000"/>
      <p:regular r:id="rId49"/>
    </p:embeddedFont>
    <p:embeddedFont>
      <p:font typeface="Open Sauce Semi-Bold Italics" charset="1" panose="00000700000000000000"/>
      <p:regular r:id="rId50"/>
    </p:embeddedFont>
    <p:embeddedFont>
      <p:font typeface="Open Sauce Heavy" charset="1" panose="00000A00000000000000"/>
      <p:regular r:id="rId51"/>
    </p:embeddedFont>
    <p:embeddedFont>
      <p:font typeface="Open Sauce Heavy Italics" charset="1" panose="00000A00000000000000"/>
      <p:regular r:id="rId52"/>
    </p:embeddedFont>
    <p:embeddedFont>
      <p:font typeface="Open Sans" charset="1" panose="020B0606030504020204"/>
      <p:regular r:id="rId53"/>
    </p:embeddedFont>
    <p:embeddedFont>
      <p:font typeface="Open Sans Bold" charset="1" panose="020B0806030504020204"/>
      <p:regular r:id="rId54"/>
    </p:embeddedFont>
    <p:embeddedFont>
      <p:font typeface="Open Sans Italics" charset="1" panose="020B0606030504020204"/>
      <p:regular r:id="rId55"/>
    </p:embeddedFont>
    <p:embeddedFont>
      <p:font typeface="Open Sans Bold Italics" charset="1" panose="020B0806030504020204"/>
      <p:regular r:id="rId56"/>
    </p:embeddedFont>
    <p:embeddedFont>
      <p:font typeface="Open Sans Light" charset="1" panose="020B0306030504020204"/>
      <p:regular r:id="rId57"/>
    </p:embeddedFont>
    <p:embeddedFont>
      <p:font typeface="Open Sans Light Italics" charset="1" panose="020B0306030504020204"/>
      <p:regular r:id="rId58"/>
    </p:embeddedFont>
    <p:embeddedFont>
      <p:font typeface="Open Sans Ultra-Bold" charset="1" panose="00000000000000000000"/>
      <p:regular r:id="rId59"/>
    </p:embeddedFont>
    <p:embeddedFont>
      <p:font typeface="Open Sans Ultra-Bold Italics" charset="1" panose="0000000000000000000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slides/slide1.xml" Type="http://schemas.openxmlformats.org/officeDocument/2006/relationships/slide"/><Relationship Id="rId62" Target="slides/slide2.xml" Type="http://schemas.openxmlformats.org/officeDocument/2006/relationships/slide"/><Relationship Id="rId63" Target="slides/slide3.xml" Type="http://schemas.openxmlformats.org/officeDocument/2006/relationships/slide"/><Relationship Id="rId64" Target="slides/slide4.xml" Type="http://schemas.openxmlformats.org/officeDocument/2006/relationships/slide"/><Relationship Id="rId65" Target="slides/slide5.xml" Type="http://schemas.openxmlformats.org/officeDocument/2006/relationships/slide"/><Relationship Id="rId66" Target="slides/slide6.xml" Type="http://schemas.openxmlformats.org/officeDocument/2006/relationships/slide"/><Relationship Id="rId67" Target="slides/slide7.xml" Type="http://schemas.openxmlformats.org/officeDocument/2006/relationships/slide"/><Relationship Id="rId68" Target="slides/slide8.xml" Type="http://schemas.openxmlformats.org/officeDocument/2006/relationships/slide"/><Relationship Id="rId69" Target="slides/slide9.xml" Type="http://schemas.openxmlformats.org/officeDocument/2006/relationships/slide"/><Relationship Id="rId7" Target="fonts/font7.fntdata" Type="http://schemas.openxmlformats.org/officeDocument/2006/relationships/font"/><Relationship Id="rId70" Target="slides/slide10.xml" Type="http://schemas.openxmlformats.org/officeDocument/2006/relationships/slide"/><Relationship Id="rId71" Target="slides/slide11.xml" Type="http://schemas.openxmlformats.org/officeDocument/2006/relationships/slide"/><Relationship Id="rId72" Target="slides/slide12.xml" Type="http://schemas.openxmlformats.org/officeDocument/2006/relationships/slide"/><Relationship Id="rId73" Target="slides/slide13.xml" Type="http://schemas.openxmlformats.org/officeDocument/2006/relationships/slide"/><Relationship Id="rId74" Target="slides/slide14.xml" Type="http://schemas.openxmlformats.org/officeDocument/2006/relationships/slide"/><Relationship Id="rId75" Target="slides/slide15.xml" Type="http://schemas.openxmlformats.org/officeDocument/2006/relationships/slide"/><Relationship Id="rId76" Target="slides/slide16.xml" Type="http://schemas.openxmlformats.org/officeDocument/2006/relationships/slide"/><Relationship Id="rId77" Target="slides/slide17.xml" Type="http://schemas.openxmlformats.org/officeDocument/2006/relationships/slide"/><Relationship Id="rId78" Target="slides/slide18.xml" Type="http://schemas.openxmlformats.org/officeDocument/2006/relationships/slide"/><Relationship Id="rId79" Target="notesMasters/notesMaster1.xml" Type="http://schemas.openxmlformats.org/officeDocument/2006/relationships/notesMaster"/><Relationship Id="rId8" Target="fonts/font8.fntdata" Type="http://schemas.openxmlformats.org/officeDocument/2006/relationships/font"/><Relationship Id="rId80" Target="theme/theme2.xml" Type="http://schemas.openxmlformats.org/officeDocument/2006/relationships/theme"/><Relationship Id="rId81" Target="notesSlides/notesSlide1.xml" Type="http://schemas.openxmlformats.org/officeDocument/2006/relationships/notesSlide"/><Relationship Id="rId82" Target="notesSlides/notesSlide2.xml" Type="http://schemas.openxmlformats.org/officeDocument/2006/relationships/notesSlide"/><Relationship Id="rId83" Target="notesSlides/notesSlide3.xml" Type="http://schemas.openxmlformats.org/officeDocument/2006/relationships/notesSlide"/><Relationship Id="rId84" Target="notesSlides/notesSlide4.xml" Type="http://schemas.openxmlformats.org/officeDocument/2006/relationships/notesSlide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Explain the graph starting from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iPhone still high seller and high price product.</a:t>
            </a:r>
          </a:p>
          <a:p>
            <a:r>
              <a:rPr lang="en-US"/>
              <a:t/>
            </a:r>
          </a:p>
          <a:p>
            <a:r>
              <a:rPr lang="en-US"/>
              <a:t>up 20% still benefit from the discounts on the accessories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Invest more in quality prices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https://www.crunchbase.com/organization/eniac-sistemas-informticos" TargetMode="External" Type="http://schemas.openxmlformats.org/officeDocument/2006/relationships/hyperlink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18527" y="-1745836"/>
            <a:ext cx="6304087" cy="6304087"/>
          </a:xfrm>
          <a:custGeom>
            <a:avLst/>
            <a:gdLst/>
            <a:ahLst/>
            <a:cxnLst/>
            <a:rect r="r" b="b" t="t" l="l"/>
            <a:pathLst>
              <a:path h="6304087" w="6304087">
                <a:moveTo>
                  <a:pt x="0" y="0"/>
                </a:moveTo>
                <a:lnTo>
                  <a:pt x="6304087" y="0"/>
                </a:lnTo>
                <a:lnTo>
                  <a:pt x="6304087" y="6304087"/>
                </a:lnTo>
                <a:lnTo>
                  <a:pt x="0" y="6304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15273" y="5804957"/>
            <a:ext cx="2284867" cy="2284867"/>
          </a:xfrm>
          <a:custGeom>
            <a:avLst/>
            <a:gdLst/>
            <a:ahLst/>
            <a:cxnLst/>
            <a:rect r="r" b="b" t="t" l="l"/>
            <a:pathLst>
              <a:path h="2284867" w="2284867">
                <a:moveTo>
                  <a:pt x="0" y="0"/>
                </a:moveTo>
                <a:lnTo>
                  <a:pt x="2284867" y="0"/>
                </a:lnTo>
                <a:lnTo>
                  <a:pt x="2284867" y="2284866"/>
                </a:lnTo>
                <a:lnTo>
                  <a:pt x="0" y="2284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93410" y="4082284"/>
            <a:ext cx="951933" cy="951933"/>
          </a:xfrm>
          <a:custGeom>
            <a:avLst/>
            <a:gdLst/>
            <a:ahLst/>
            <a:cxnLst/>
            <a:rect r="r" b="b" t="t" l="l"/>
            <a:pathLst>
              <a:path h="951933" w="951933">
                <a:moveTo>
                  <a:pt x="0" y="0"/>
                </a:moveTo>
                <a:lnTo>
                  <a:pt x="951934" y="0"/>
                </a:lnTo>
                <a:lnTo>
                  <a:pt x="951934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62058" y="3896464"/>
            <a:ext cx="6265627" cy="2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53"/>
              </a:lnSpc>
              <a:spcBef>
                <a:spcPct val="0"/>
              </a:spcBef>
            </a:pPr>
            <a:r>
              <a:rPr lang="en-US" sz="15609">
                <a:solidFill>
                  <a:srgbClr val="FFFFFF"/>
                </a:solidFill>
                <a:latin typeface="Archivo Black"/>
              </a:rPr>
              <a:t>Eniac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73636" y="6481300"/>
            <a:ext cx="7721206" cy="83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spc="1405">
                <a:solidFill>
                  <a:srgbClr val="FFFFFF"/>
                </a:solidFill>
                <a:latin typeface="Arial"/>
                <a:hlinkClick r:id="rId6" tooltip="https://www.crunchbase.com/organization/eniac-sistemas-informticos"/>
              </a:rPr>
              <a:t>SISTEMAS INFORMÁTICOS</a:t>
            </a:r>
          </a:p>
          <a:p>
            <a:pPr>
              <a:lnSpc>
                <a:spcPts val="32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3885" y="1692753"/>
            <a:ext cx="17218934" cy="8254902"/>
          </a:xfrm>
          <a:custGeom>
            <a:avLst/>
            <a:gdLst/>
            <a:ahLst/>
            <a:cxnLst/>
            <a:rect r="r" b="b" t="t" l="l"/>
            <a:pathLst>
              <a:path h="8254902" w="17218934">
                <a:moveTo>
                  <a:pt x="0" y="0"/>
                </a:moveTo>
                <a:lnTo>
                  <a:pt x="17218934" y="0"/>
                </a:lnTo>
                <a:lnTo>
                  <a:pt x="17218934" y="8254903"/>
                </a:lnTo>
                <a:lnTo>
                  <a:pt x="0" y="82549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3" t="0" r="-68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3766" y="297496"/>
            <a:ext cx="16655653" cy="731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2"/>
              </a:lnSpc>
              <a:spcBef>
                <a:spcPct val="0"/>
              </a:spcBef>
            </a:pPr>
            <a:r>
              <a:rPr lang="en-US" sz="3837">
                <a:solidFill>
                  <a:srgbClr val="000000"/>
                </a:solidFill>
                <a:latin typeface="Arial Bold"/>
              </a:rPr>
              <a:t>Moderate </a:t>
            </a:r>
            <a:r>
              <a:rPr lang="en-US" sz="3837">
                <a:solidFill>
                  <a:srgbClr val="E13C58"/>
                </a:solidFill>
                <a:latin typeface="Arial Bold"/>
              </a:rPr>
              <a:t>discounts </a:t>
            </a:r>
            <a:r>
              <a:rPr lang="en-US" sz="3837">
                <a:solidFill>
                  <a:srgbClr val="000000"/>
                </a:solidFill>
                <a:latin typeface="Arial Bold"/>
              </a:rPr>
              <a:t>for special events increased </a:t>
            </a:r>
            <a:r>
              <a:rPr lang="en-US" sz="3837">
                <a:solidFill>
                  <a:srgbClr val="E13C58"/>
                </a:solidFill>
                <a:latin typeface="Arial Bold"/>
              </a:rPr>
              <a:t>revenue </a:t>
            </a:r>
            <a:r>
              <a:rPr lang="en-US" sz="3837">
                <a:solidFill>
                  <a:srgbClr val="000000"/>
                </a:solidFill>
                <a:latin typeface="Arial Bold"/>
              </a:rPr>
              <a:t>exponentially.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6741" y="2065868"/>
            <a:ext cx="16502559" cy="7859820"/>
          </a:xfrm>
          <a:custGeom>
            <a:avLst/>
            <a:gdLst/>
            <a:ahLst/>
            <a:cxnLst/>
            <a:rect r="r" b="b" t="t" l="l"/>
            <a:pathLst>
              <a:path h="7859820" w="16502559">
                <a:moveTo>
                  <a:pt x="0" y="0"/>
                </a:moveTo>
                <a:lnTo>
                  <a:pt x="16502559" y="0"/>
                </a:lnTo>
                <a:lnTo>
                  <a:pt x="16502559" y="7859820"/>
                </a:lnTo>
                <a:lnTo>
                  <a:pt x="0" y="7859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93" r="0" b="-18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82350" y="847725"/>
            <a:ext cx="8399264" cy="91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  <a:spcBef>
                <a:spcPct val="0"/>
              </a:spcBef>
            </a:pPr>
            <a:r>
              <a:rPr lang="en-US" sz="4837">
                <a:solidFill>
                  <a:srgbClr val="E13C58"/>
                </a:solidFill>
                <a:latin typeface="Arial Bold"/>
              </a:rPr>
              <a:t>Discount levels</a:t>
            </a:r>
            <a:r>
              <a:rPr lang="en-US" sz="4837">
                <a:solidFill>
                  <a:srgbClr val="000000"/>
                </a:solidFill>
                <a:latin typeface="Arial Bold"/>
              </a:rPr>
              <a:t> VS Revenue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3026" y="2891565"/>
            <a:ext cx="17833452" cy="6281682"/>
          </a:xfrm>
          <a:custGeom>
            <a:avLst/>
            <a:gdLst/>
            <a:ahLst/>
            <a:cxnLst/>
            <a:rect r="r" b="b" t="t" l="l"/>
            <a:pathLst>
              <a:path h="6281682" w="17833452">
                <a:moveTo>
                  <a:pt x="0" y="0"/>
                </a:moveTo>
                <a:lnTo>
                  <a:pt x="17833452" y="0"/>
                </a:lnTo>
                <a:lnTo>
                  <a:pt x="17833452" y="6281683"/>
                </a:lnTo>
                <a:lnTo>
                  <a:pt x="0" y="628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8530" y="556902"/>
            <a:ext cx="15742444" cy="781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Arial Bold"/>
              </a:rPr>
              <a:t>Even aggressive </a:t>
            </a:r>
            <a:r>
              <a:rPr lang="en-US" sz="4100">
                <a:solidFill>
                  <a:srgbClr val="E13C58"/>
                </a:solidFill>
                <a:latin typeface="Arial Bold"/>
              </a:rPr>
              <a:t>Discounts</a:t>
            </a:r>
            <a:r>
              <a:rPr lang="en-US" sz="4100">
                <a:solidFill>
                  <a:srgbClr val="000000"/>
                </a:solidFill>
                <a:latin typeface="Arial Bold"/>
              </a:rPr>
              <a:t> does not add much to the </a:t>
            </a:r>
            <a:r>
              <a:rPr lang="en-US" sz="4100">
                <a:solidFill>
                  <a:srgbClr val="E13C58"/>
                </a:solidFill>
                <a:latin typeface="Arial Bold"/>
              </a:rPr>
              <a:t>Revenue</a:t>
            </a:r>
            <a:r>
              <a:rPr lang="en-US" sz="4100">
                <a:solidFill>
                  <a:srgbClr val="000000"/>
                </a:solidFill>
                <a:latin typeface="Arial Bold"/>
              </a:rPr>
              <a:t>!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9298" y="3040412"/>
            <a:ext cx="17069404" cy="5423492"/>
          </a:xfrm>
          <a:custGeom>
            <a:avLst/>
            <a:gdLst/>
            <a:ahLst/>
            <a:cxnLst/>
            <a:rect r="r" b="b" t="t" l="l"/>
            <a:pathLst>
              <a:path h="5423492" w="17069404">
                <a:moveTo>
                  <a:pt x="0" y="0"/>
                </a:moveTo>
                <a:lnTo>
                  <a:pt x="17069404" y="0"/>
                </a:lnTo>
                <a:lnTo>
                  <a:pt x="17069404" y="5423492"/>
                </a:lnTo>
                <a:lnTo>
                  <a:pt x="0" y="5423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95047" y="819150"/>
            <a:ext cx="14297905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E13C58"/>
                </a:solidFill>
                <a:latin typeface="Arial Bold"/>
              </a:rPr>
              <a:t>AVERAGE DISCOUNTS</a:t>
            </a:r>
            <a:r>
              <a:rPr lang="en-US" sz="5499">
                <a:solidFill>
                  <a:srgbClr val="000000"/>
                </a:solidFill>
                <a:latin typeface="Arial Bold"/>
              </a:rPr>
              <a:t> VS NO. OF SALES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3473" y="1639752"/>
            <a:ext cx="15506370" cy="8238651"/>
          </a:xfrm>
          <a:custGeom>
            <a:avLst/>
            <a:gdLst/>
            <a:ahLst/>
            <a:cxnLst/>
            <a:rect r="r" b="b" t="t" l="l"/>
            <a:pathLst>
              <a:path h="8238651" w="15506370">
                <a:moveTo>
                  <a:pt x="0" y="0"/>
                </a:moveTo>
                <a:lnTo>
                  <a:pt x="15506370" y="0"/>
                </a:lnTo>
                <a:lnTo>
                  <a:pt x="15506370" y="8238651"/>
                </a:lnTo>
                <a:lnTo>
                  <a:pt x="0" y="8238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3346" y="475304"/>
            <a:ext cx="14281309" cy="91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E13C58"/>
                </a:solidFill>
                <a:latin typeface="Arial Bold"/>
              </a:rPr>
              <a:t>Discounts</a:t>
            </a:r>
            <a:r>
              <a:rPr lang="en-US" sz="4800">
                <a:solidFill>
                  <a:srgbClr val="000000"/>
                </a:solidFill>
                <a:latin typeface="Arial Bold"/>
              </a:rPr>
              <a:t> on 'specific' days with </a:t>
            </a:r>
            <a:r>
              <a:rPr lang="en-US" sz="4800">
                <a:solidFill>
                  <a:srgbClr val="E13C58"/>
                </a:solidFill>
                <a:latin typeface="Arial Bold"/>
              </a:rPr>
              <a:t>Higest Revenue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3308" y="-1307292"/>
            <a:ext cx="4671984" cy="4671984"/>
          </a:xfrm>
          <a:custGeom>
            <a:avLst/>
            <a:gdLst/>
            <a:ahLst/>
            <a:cxnLst/>
            <a:rect r="r" b="b" t="t" l="l"/>
            <a:pathLst>
              <a:path h="4671984" w="4671984">
                <a:moveTo>
                  <a:pt x="0" y="0"/>
                </a:moveTo>
                <a:lnTo>
                  <a:pt x="4671984" y="0"/>
                </a:lnTo>
                <a:lnTo>
                  <a:pt x="4671984" y="4671984"/>
                </a:lnTo>
                <a:lnTo>
                  <a:pt x="0" y="46719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58418" y="3000239"/>
            <a:ext cx="14371164" cy="3922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97"/>
              </a:lnSpc>
            </a:pPr>
            <a:r>
              <a:rPr lang="en-US" sz="7212">
                <a:solidFill>
                  <a:srgbClr val="FFFFFF"/>
                </a:solidFill>
                <a:latin typeface="Arial Bold"/>
              </a:rPr>
              <a:t>Conclusion</a:t>
            </a:r>
          </a:p>
          <a:p>
            <a:pPr algn="ctr">
              <a:lnSpc>
                <a:spcPts val="10097"/>
              </a:lnSpc>
            </a:pPr>
            <a:r>
              <a:rPr lang="en-US" sz="7212">
                <a:solidFill>
                  <a:srgbClr val="FFFFFF"/>
                </a:solidFill>
                <a:latin typeface="Arial Bold"/>
              </a:rPr>
              <a:t>&amp;</a:t>
            </a:r>
          </a:p>
          <a:p>
            <a:pPr algn="ctr">
              <a:lnSpc>
                <a:spcPts val="10097"/>
              </a:lnSpc>
              <a:spcBef>
                <a:spcPct val="0"/>
              </a:spcBef>
            </a:pPr>
            <a:r>
              <a:rPr lang="en-US" sz="7212">
                <a:solidFill>
                  <a:srgbClr val="FFFFFF"/>
                </a:solidFill>
                <a:latin typeface="Arial Bold"/>
              </a:rPr>
              <a:t>Recommendation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307292" y="6922308"/>
            <a:ext cx="4671984" cy="4671984"/>
          </a:xfrm>
          <a:custGeom>
            <a:avLst/>
            <a:gdLst/>
            <a:ahLst/>
            <a:cxnLst/>
            <a:rect r="r" b="b" t="t" l="l"/>
            <a:pathLst>
              <a:path h="4671984" w="4671984">
                <a:moveTo>
                  <a:pt x="0" y="0"/>
                </a:moveTo>
                <a:lnTo>
                  <a:pt x="4671984" y="0"/>
                </a:lnTo>
                <a:lnTo>
                  <a:pt x="4671984" y="4671984"/>
                </a:lnTo>
                <a:lnTo>
                  <a:pt x="0" y="46719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56594" y="1028700"/>
            <a:ext cx="1391836" cy="1391836"/>
          </a:xfrm>
          <a:custGeom>
            <a:avLst/>
            <a:gdLst/>
            <a:ahLst/>
            <a:cxnLst/>
            <a:rect r="r" b="b" t="t" l="l"/>
            <a:pathLst>
              <a:path h="1391836" w="1391836">
                <a:moveTo>
                  <a:pt x="0" y="0"/>
                </a:moveTo>
                <a:lnTo>
                  <a:pt x="1391836" y="0"/>
                </a:lnTo>
                <a:lnTo>
                  <a:pt x="1391836" y="1391836"/>
                </a:lnTo>
                <a:lnTo>
                  <a:pt x="0" y="1391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65163" y="3776299"/>
            <a:ext cx="593492" cy="593492"/>
          </a:xfrm>
          <a:custGeom>
            <a:avLst/>
            <a:gdLst/>
            <a:ahLst/>
            <a:cxnLst/>
            <a:rect r="r" b="b" t="t" l="l"/>
            <a:pathLst>
              <a:path h="593492" w="593492">
                <a:moveTo>
                  <a:pt x="0" y="0"/>
                </a:moveTo>
                <a:lnTo>
                  <a:pt x="593492" y="0"/>
                </a:lnTo>
                <a:lnTo>
                  <a:pt x="593492" y="593492"/>
                </a:lnTo>
                <a:lnTo>
                  <a:pt x="0" y="593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39570" y="7866464"/>
            <a:ext cx="1391836" cy="1391836"/>
          </a:xfrm>
          <a:custGeom>
            <a:avLst/>
            <a:gdLst/>
            <a:ahLst/>
            <a:cxnLst/>
            <a:rect r="r" b="b" t="t" l="l"/>
            <a:pathLst>
              <a:path h="1391836" w="1391836">
                <a:moveTo>
                  <a:pt x="0" y="0"/>
                </a:moveTo>
                <a:lnTo>
                  <a:pt x="1391836" y="0"/>
                </a:lnTo>
                <a:lnTo>
                  <a:pt x="1391836" y="1391836"/>
                </a:lnTo>
                <a:lnTo>
                  <a:pt x="0" y="1391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29345" y="5917209"/>
            <a:ext cx="593492" cy="593492"/>
          </a:xfrm>
          <a:custGeom>
            <a:avLst/>
            <a:gdLst/>
            <a:ahLst/>
            <a:cxnLst/>
            <a:rect r="r" b="b" t="t" l="l"/>
            <a:pathLst>
              <a:path h="593492" w="593492">
                <a:moveTo>
                  <a:pt x="0" y="0"/>
                </a:moveTo>
                <a:lnTo>
                  <a:pt x="593492" y="0"/>
                </a:lnTo>
                <a:lnTo>
                  <a:pt x="593492" y="593492"/>
                </a:lnTo>
                <a:lnTo>
                  <a:pt x="0" y="593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14900" y="1197566"/>
            <a:ext cx="12258199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Canva Sans Bold"/>
              </a:rPr>
              <a:t>Are </a:t>
            </a:r>
            <a:r>
              <a:rPr lang="en-US" sz="6500">
                <a:solidFill>
                  <a:srgbClr val="E13C58"/>
                </a:solidFill>
                <a:latin typeface="Canva Sans Bold"/>
              </a:rPr>
              <a:t>discounts</a:t>
            </a:r>
            <a:r>
              <a:rPr lang="en-US" sz="6500">
                <a:solidFill>
                  <a:srgbClr val="000000"/>
                </a:solidFill>
                <a:latin typeface="Canva Sans Bold"/>
              </a:rPr>
              <a:t> r</a:t>
            </a:r>
            <a:r>
              <a:rPr lang="en-US" sz="6500">
                <a:solidFill>
                  <a:srgbClr val="010101"/>
                </a:solidFill>
                <a:latin typeface="Canva Sans Bold"/>
              </a:rPr>
              <a:t>eally e</a:t>
            </a:r>
            <a:r>
              <a:rPr lang="en-US" sz="6500">
                <a:solidFill>
                  <a:srgbClr val="000000"/>
                </a:solidFill>
                <a:latin typeface="Canva Sans Bold"/>
              </a:rPr>
              <a:t>ffective?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65934" y="4037381"/>
            <a:ext cx="9984820" cy="45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0"/>
              </a:lnSpc>
              <a:spcBef>
                <a:spcPct val="0"/>
              </a:spcBef>
            </a:pPr>
            <a:r>
              <a:rPr lang="en-US" sz="2681" spc="26">
                <a:solidFill>
                  <a:srgbClr val="000000"/>
                </a:solidFill>
                <a:latin typeface="Open Sauce Bold Italics"/>
              </a:rPr>
              <a:t> Small discounts </a:t>
            </a:r>
            <a:r>
              <a:rPr lang="en-US" sz="2681" spc="26">
                <a:solidFill>
                  <a:srgbClr val="E13C58"/>
                </a:solidFill>
                <a:latin typeface="Open Sauce Bold Italics"/>
              </a:rPr>
              <a:t>(0-30%)</a:t>
            </a:r>
            <a:r>
              <a:rPr lang="en-US" sz="2681" spc="26">
                <a:solidFill>
                  <a:srgbClr val="000000"/>
                </a:solidFill>
                <a:latin typeface="Open Sauce Bold Italics"/>
              </a:rPr>
              <a:t> are currently the most profitable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65934" y="6431169"/>
            <a:ext cx="13994606" cy="138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0"/>
              </a:lnSpc>
            </a:pPr>
            <a:r>
              <a:rPr lang="en-US" sz="2681" spc="26">
                <a:solidFill>
                  <a:srgbClr val="000000"/>
                </a:solidFill>
                <a:latin typeface="Open Sauce Bold Italics"/>
              </a:rPr>
              <a:t>Products with a strong brand perception (Apple products) are sold regardless of</a:t>
            </a:r>
            <a:r>
              <a:rPr lang="en-US" sz="2681" spc="26">
                <a:solidFill>
                  <a:srgbClr val="000000"/>
                </a:solidFill>
                <a:latin typeface="Open Sauce Bold Italics"/>
              </a:rPr>
              <a:t> </a:t>
            </a:r>
          </a:p>
          <a:p>
            <a:pPr>
              <a:lnSpc>
                <a:spcPts val="3700"/>
              </a:lnSpc>
            </a:pPr>
            <a:r>
              <a:rPr lang="en-US" sz="2681" spc="26">
                <a:solidFill>
                  <a:srgbClr val="000000"/>
                </a:solidFill>
                <a:latin typeface="Open Sauce Bold Italics"/>
              </a:rPr>
              <a:t>discounts</a:t>
            </a:r>
            <a:r>
              <a:rPr lang="en-US" sz="2681" spc="26">
                <a:solidFill>
                  <a:srgbClr val="E13C58"/>
                </a:solidFill>
                <a:latin typeface="Open Sauce Bold Italics"/>
              </a:rPr>
              <a:t> → Discount not recommended</a:t>
            </a:r>
          </a:p>
          <a:p>
            <a:pPr>
              <a:lnSpc>
                <a:spcPts val="37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442385" y="7760516"/>
            <a:ext cx="12658756" cy="1397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8"/>
              </a:lnSpc>
            </a:pPr>
            <a:r>
              <a:rPr lang="en-US" sz="2781" spc="27">
                <a:solidFill>
                  <a:srgbClr val="000000"/>
                </a:solidFill>
                <a:latin typeface="Open Sauce Bold Italics"/>
              </a:rPr>
              <a:t>Lower-priced items (hard drives, accessories) benefit from</a:t>
            </a:r>
            <a:r>
              <a:rPr lang="en-US" sz="2781" spc="27">
                <a:solidFill>
                  <a:srgbClr val="000000"/>
                </a:solidFill>
                <a:latin typeface="Open Sauce Bold Italics"/>
              </a:rPr>
              <a:t> </a:t>
            </a:r>
          </a:p>
          <a:p>
            <a:pPr>
              <a:lnSpc>
                <a:spcPts val="3838"/>
              </a:lnSpc>
            </a:pPr>
            <a:r>
              <a:rPr lang="en-US" sz="2781" spc="27">
                <a:solidFill>
                  <a:srgbClr val="000000"/>
                </a:solidFill>
                <a:latin typeface="Open Sauce Bold"/>
              </a:rPr>
              <a:t>d</a:t>
            </a:r>
            <a:r>
              <a:rPr lang="en-US" sz="2781" spc="27">
                <a:solidFill>
                  <a:srgbClr val="000000"/>
                </a:solidFill>
                <a:latin typeface="Open Sauce Bold Italics"/>
              </a:rPr>
              <a:t>iscounts </a:t>
            </a:r>
            <a:r>
              <a:rPr lang="en-US" sz="2781" spc="27">
                <a:solidFill>
                  <a:srgbClr val="E13C58"/>
                </a:solidFill>
                <a:latin typeface="Open Sauce Bold Italics"/>
              </a:rPr>
              <a:t>→ Discount recommended</a:t>
            </a:r>
          </a:p>
          <a:p>
            <a:pPr>
              <a:lnSpc>
                <a:spcPts val="342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57081" y="-3445274"/>
            <a:ext cx="6304087" cy="6304087"/>
          </a:xfrm>
          <a:custGeom>
            <a:avLst/>
            <a:gdLst/>
            <a:ahLst/>
            <a:cxnLst/>
            <a:rect r="r" b="b" t="t" l="l"/>
            <a:pathLst>
              <a:path h="6304087" w="6304087">
                <a:moveTo>
                  <a:pt x="0" y="0"/>
                </a:moveTo>
                <a:lnTo>
                  <a:pt x="6304087" y="0"/>
                </a:lnTo>
                <a:lnTo>
                  <a:pt x="6304087" y="6304088"/>
                </a:lnTo>
                <a:lnTo>
                  <a:pt x="0" y="6304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587249" y="7777606"/>
            <a:ext cx="6304087" cy="6304087"/>
          </a:xfrm>
          <a:custGeom>
            <a:avLst/>
            <a:gdLst/>
            <a:ahLst/>
            <a:cxnLst/>
            <a:rect r="r" b="b" t="t" l="l"/>
            <a:pathLst>
              <a:path h="6304087" w="6304087">
                <a:moveTo>
                  <a:pt x="0" y="0"/>
                </a:moveTo>
                <a:lnTo>
                  <a:pt x="6304087" y="0"/>
                </a:lnTo>
                <a:lnTo>
                  <a:pt x="6304087" y="6304087"/>
                </a:lnTo>
                <a:lnTo>
                  <a:pt x="0" y="6304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42385" y="4630378"/>
            <a:ext cx="9908369" cy="45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0"/>
              </a:lnSpc>
              <a:spcBef>
                <a:spcPct val="0"/>
              </a:spcBef>
            </a:pPr>
            <a:r>
              <a:rPr lang="en-US" sz="2681" spc="26">
                <a:solidFill>
                  <a:srgbClr val="000000"/>
                </a:solidFill>
                <a:latin typeface="Open Sauce Bold Italics"/>
              </a:rPr>
              <a:t>Avoid aggressive discounts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5934" y="5283450"/>
            <a:ext cx="9908369" cy="919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0"/>
              </a:lnSpc>
              <a:spcBef>
                <a:spcPct val="0"/>
              </a:spcBef>
            </a:pPr>
            <a:r>
              <a:rPr lang="en-US" sz="2681" spc="26">
                <a:solidFill>
                  <a:srgbClr val="000000"/>
                </a:solidFill>
                <a:latin typeface="Open Sauce Bold Italics"/>
              </a:rPr>
              <a:t>Targeted special discounts ( special editions / special event)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8154" y="2464502"/>
            <a:ext cx="14199060" cy="7565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5843" indent="-477922" lvl="1">
              <a:lnSpc>
                <a:spcPts val="6109"/>
              </a:lnSpc>
              <a:buFont typeface="Arial"/>
              <a:buChar char="•"/>
            </a:pPr>
            <a:r>
              <a:rPr lang="en-US" sz="4427" spc="44">
                <a:solidFill>
                  <a:srgbClr val="000000"/>
                </a:solidFill>
                <a:latin typeface="Open Sauce"/>
              </a:rPr>
              <a:t>Cost factor? </a:t>
            </a:r>
          </a:p>
          <a:p>
            <a:pPr>
              <a:lnSpc>
                <a:spcPts val="6109"/>
              </a:lnSpc>
            </a:pPr>
          </a:p>
          <a:p>
            <a:pPr marL="955843" indent="-477922" lvl="1">
              <a:lnSpc>
                <a:spcPts val="6109"/>
              </a:lnSpc>
              <a:buFont typeface="Arial"/>
              <a:buChar char="•"/>
            </a:pPr>
            <a:r>
              <a:rPr lang="en-US" sz="4427" spc="44">
                <a:solidFill>
                  <a:srgbClr val="000000"/>
                </a:solidFill>
                <a:latin typeface="Open Sauce"/>
              </a:rPr>
              <a:t>Customer reviews and ratings of the product?</a:t>
            </a:r>
          </a:p>
          <a:p>
            <a:pPr>
              <a:lnSpc>
                <a:spcPts val="6109"/>
              </a:lnSpc>
            </a:pPr>
          </a:p>
          <a:p>
            <a:pPr marL="955843" indent="-477922" lvl="1">
              <a:lnSpc>
                <a:spcPts val="6109"/>
              </a:lnSpc>
              <a:buFont typeface="Arial"/>
              <a:buChar char="•"/>
            </a:pPr>
            <a:r>
              <a:rPr lang="en-US" sz="4427" spc="44">
                <a:solidFill>
                  <a:srgbClr val="000000"/>
                </a:solidFill>
                <a:latin typeface="Open Sauce"/>
              </a:rPr>
              <a:t>P</a:t>
            </a:r>
            <a:r>
              <a:rPr lang="en-US" sz="4427" spc="44">
                <a:solidFill>
                  <a:srgbClr val="000000"/>
                </a:solidFill>
                <a:latin typeface="Open Sauce"/>
              </a:rPr>
              <a:t>rice? </a:t>
            </a:r>
          </a:p>
          <a:p>
            <a:pPr>
              <a:lnSpc>
                <a:spcPts val="6109"/>
              </a:lnSpc>
            </a:pPr>
          </a:p>
          <a:p>
            <a:pPr marL="955843" indent="-477922" lvl="1">
              <a:lnSpc>
                <a:spcPts val="6109"/>
              </a:lnSpc>
              <a:buFont typeface="Arial"/>
              <a:buChar char="•"/>
            </a:pPr>
            <a:r>
              <a:rPr lang="en-US" sz="4427" spc="44">
                <a:solidFill>
                  <a:srgbClr val="040506"/>
                </a:solidFill>
                <a:latin typeface="Open Sauce"/>
              </a:rPr>
              <a:t>Customer ID?</a:t>
            </a:r>
          </a:p>
          <a:p>
            <a:pPr>
              <a:lnSpc>
                <a:spcPts val="6109"/>
              </a:lnSpc>
            </a:pPr>
          </a:p>
          <a:p>
            <a:pPr>
              <a:lnSpc>
                <a:spcPts val="6109"/>
              </a:lnSpc>
            </a:pPr>
          </a:p>
          <a:p>
            <a:pPr>
              <a:lnSpc>
                <a:spcPts val="5091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357081" y="-3445274"/>
            <a:ext cx="6304087" cy="6304087"/>
          </a:xfrm>
          <a:custGeom>
            <a:avLst/>
            <a:gdLst/>
            <a:ahLst/>
            <a:cxnLst/>
            <a:rect r="r" b="b" t="t" l="l"/>
            <a:pathLst>
              <a:path h="6304087" w="6304087">
                <a:moveTo>
                  <a:pt x="0" y="0"/>
                </a:moveTo>
                <a:lnTo>
                  <a:pt x="6304087" y="0"/>
                </a:lnTo>
                <a:lnTo>
                  <a:pt x="6304087" y="6304088"/>
                </a:lnTo>
                <a:lnTo>
                  <a:pt x="0" y="6304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587249" y="7777606"/>
            <a:ext cx="6304087" cy="6304087"/>
          </a:xfrm>
          <a:custGeom>
            <a:avLst/>
            <a:gdLst/>
            <a:ahLst/>
            <a:cxnLst/>
            <a:rect r="r" b="b" t="t" l="l"/>
            <a:pathLst>
              <a:path h="6304087" w="6304087">
                <a:moveTo>
                  <a:pt x="0" y="0"/>
                </a:moveTo>
                <a:lnTo>
                  <a:pt x="6304087" y="0"/>
                </a:lnTo>
                <a:lnTo>
                  <a:pt x="6304087" y="6304087"/>
                </a:lnTo>
                <a:lnTo>
                  <a:pt x="0" y="6304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52663" y="459244"/>
            <a:ext cx="7950041" cy="1638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>
                <a:solidFill>
                  <a:srgbClr val="E13C58"/>
                </a:solidFill>
                <a:latin typeface="Arial Bold"/>
              </a:rPr>
              <a:t>Data Collection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3308" y="-1307292"/>
            <a:ext cx="4671984" cy="4671984"/>
          </a:xfrm>
          <a:custGeom>
            <a:avLst/>
            <a:gdLst/>
            <a:ahLst/>
            <a:cxnLst/>
            <a:rect r="r" b="b" t="t" l="l"/>
            <a:pathLst>
              <a:path h="4671984" w="4671984">
                <a:moveTo>
                  <a:pt x="0" y="0"/>
                </a:moveTo>
                <a:lnTo>
                  <a:pt x="4671984" y="0"/>
                </a:lnTo>
                <a:lnTo>
                  <a:pt x="4671984" y="4671984"/>
                </a:lnTo>
                <a:lnTo>
                  <a:pt x="0" y="4671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26091" y="4036416"/>
            <a:ext cx="13235817" cy="206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76"/>
              </a:lnSpc>
              <a:spcBef>
                <a:spcPct val="0"/>
              </a:spcBef>
            </a:pPr>
            <a:r>
              <a:rPr lang="en-US" sz="11411">
                <a:solidFill>
                  <a:srgbClr val="FFFFFF"/>
                </a:solidFill>
                <a:latin typeface="Poppins Ultra-Bold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307292" y="6922308"/>
            <a:ext cx="4671984" cy="4671984"/>
          </a:xfrm>
          <a:custGeom>
            <a:avLst/>
            <a:gdLst/>
            <a:ahLst/>
            <a:cxnLst/>
            <a:rect r="r" b="b" t="t" l="l"/>
            <a:pathLst>
              <a:path h="4671984" w="4671984">
                <a:moveTo>
                  <a:pt x="0" y="0"/>
                </a:moveTo>
                <a:lnTo>
                  <a:pt x="4671984" y="0"/>
                </a:lnTo>
                <a:lnTo>
                  <a:pt x="4671984" y="4671984"/>
                </a:lnTo>
                <a:lnTo>
                  <a:pt x="0" y="4671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56594" y="1028700"/>
            <a:ext cx="1391836" cy="1391836"/>
          </a:xfrm>
          <a:custGeom>
            <a:avLst/>
            <a:gdLst/>
            <a:ahLst/>
            <a:cxnLst/>
            <a:rect r="r" b="b" t="t" l="l"/>
            <a:pathLst>
              <a:path h="1391836" w="1391836">
                <a:moveTo>
                  <a:pt x="0" y="0"/>
                </a:moveTo>
                <a:lnTo>
                  <a:pt x="1391836" y="0"/>
                </a:lnTo>
                <a:lnTo>
                  <a:pt x="1391836" y="1391836"/>
                </a:lnTo>
                <a:lnTo>
                  <a:pt x="0" y="1391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65163" y="3776299"/>
            <a:ext cx="593492" cy="593492"/>
          </a:xfrm>
          <a:custGeom>
            <a:avLst/>
            <a:gdLst/>
            <a:ahLst/>
            <a:cxnLst/>
            <a:rect r="r" b="b" t="t" l="l"/>
            <a:pathLst>
              <a:path h="593492" w="593492">
                <a:moveTo>
                  <a:pt x="0" y="0"/>
                </a:moveTo>
                <a:lnTo>
                  <a:pt x="593492" y="0"/>
                </a:lnTo>
                <a:lnTo>
                  <a:pt x="593492" y="593492"/>
                </a:lnTo>
                <a:lnTo>
                  <a:pt x="0" y="593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39570" y="7866464"/>
            <a:ext cx="1391836" cy="1391836"/>
          </a:xfrm>
          <a:custGeom>
            <a:avLst/>
            <a:gdLst/>
            <a:ahLst/>
            <a:cxnLst/>
            <a:rect r="r" b="b" t="t" l="l"/>
            <a:pathLst>
              <a:path h="1391836" w="1391836">
                <a:moveTo>
                  <a:pt x="0" y="0"/>
                </a:moveTo>
                <a:lnTo>
                  <a:pt x="1391836" y="0"/>
                </a:lnTo>
                <a:lnTo>
                  <a:pt x="1391836" y="1391836"/>
                </a:lnTo>
                <a:lnTo>
                  <a:pt x="0" y="1391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29345" y="5917209"/>
            <a:ext cx="593492" cy="593492"/>
          </a:xfrm>
          <a:custGeom>
            <a:avLst/>
            <a:gdLst/>
            <a:ahLst/>
            <a:cxnLst/>
            <a:rect r="r" b="b" t="t" l="l"/>
            <a:pathLst>
              <a:path h="593492" w="593492">
                <a:moveTo>
                  <a:pt x="0" y="0"/>
                </a:moveTo>
                <a:lnTo>
                  <a:pt x="593492" y="0"/>
                </a:lnTo>
                <a:lnTo>
                  <a:pt x="593492" y="593492"/>
                </a:lnTo>
                <a:lnTo>
                  <a:pt x="0" y="593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2303563"/>
            <a:ext cx="7983437" cy="7983437"/>
            <a:chOff x="0" y="0"/>
            <a:chExt cx="3282950" cy="3282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6786" t="0" r="-3330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296242" y="1827596"/>
            <a:ext cx="951933" cy="951933"/>
          </a:xfrm>
          <a:custGeom>
            <a:avLst/>
            <a:gdLst/>
            <a:ahLst/>
            <a:cxnLst/>
            <a:rect r="r" b="b" t="t" l="l"/>
            <a:pathLst>
              <a:path h="951933" w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36203" y="3504677"/>
            <a:ext cx="6970960" cy="465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21"/>
              </a:lnSpc>
              <a:spcBef>
                <a:spcPct val="0"/>
              </a:spcBef>
            </a:pPr>
            <a:r>
              <a:rPr lang="en-US" sz="7684" strike="noStrike" u="none">
                <a:solidFill>
                  <a:srgbClr val="040506"/>
                </a:solidFill>
                <a:latin typeface="Archivo Black"/>
              </a:rPr>
              <a:t>More</a:t>
            </a:r>
            <a:r>
              <a:rPr lang="en-US" sz="7684" strike="noStrike" u="none">
                <a:solidFill>
                  <a:srgbClr val="E13C58"/>
                </a:solidFill>
                <a:latin typeface="Archivo Black"/>
              </a:rPr>
              <a:t> discounts </a:t>
            </a:r>
            <a:r>
              <a:rPr lang="en-US" sz="7684" strike="noStrike" u="none">
                <a:solidFill>
                  <a:srgbClr val="010101"/>
                </a:solidFill>
                <a:latin typeface="Archivo Black"/>
              </a:rPr>
              <a:t>means more profit </a:t>
            </a:r>
            <a:r>
              <a:rPr lang="en-US" sz="7684" strike="noStrike" u="none">
                <a:solidFill>
                  <a:srgbClr val="E13C58"/>
                </a:solidFill>
                <a:latin typeface="Archivo Black"/>
              </a:rPr>
              <a:t>???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321467" y="-2995661"/>
            <a:ext cx="6304087" cy="6304087"/>
          </a:xfrm>
          <a:custGeom>
            <a:avLst/>
            <a:gdLst/>
            <a:ahLst/>
            <a:cxnLst/>
            <a:rect r="r" b="b" t="t" l="l"/>
            <a:pathLst>
              <a:path h="6304087" w="6304087">
                <a:moveTo>
                  <a:pt x="0" y="0"/>
                </a:moveTo>
                <a:lnTo>
                  <a:pt x="6304087" y="0"/>
                </a:lnTo>
                <a:lnTo>
                  <a:pt x="6304087" y="6304087"/>
                </a:lnTo>
                <a:lnTo>
                  <a:pt x="0" y="6304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2733" y="1827596"/>
            <a:ext cx="755042" cy="755042"/>
          </a:xfrm>
          <a:custGeom>
            <a:avLst/>
            <a:gdLst/>
            <a:ahLst/>
            <a:cxnLst/>
            <a:rect r="r" b="b" t="t" l="l"/>
            <a:pathLst>
              <a:path h="755042" w="755042">
                <a:moveTo>
                  <a:pt x="0" y="0"/>
                </a:moveTo>
                <a:lnTo>
                  <a:pt x="755043" y="0"/>
                </a:lnTo>
                <a:lnTo>
                  <a:pt x="755043" y="755042"/>
                </a:lnTo>
                <a:lnTo>
                  <a:pt x="0" y="755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05916" y="4568721"/>
            <a:ext cx="574779" cy="574779"/>
          </a:xfrm>
          <a:custGeom>
            <a:avLst/>
            <a:gdLst/>
            <a:ahLst/>
            <a:cxnLst/>
            <a:rect r="r" b="b" t="t" l="l"/>
            <a:pathLst>
              <a:path h="574779" w="574779">
                <a:moveTo>
                  <a:pt x="0" y="0"/>
                </a:moveTo>
                <a:lnTo>
                  <a:pt x="574779" y="0"/>
                </a:lnTo>
                <a:lnTo>
                  <a:pt x="574779" y="574779"/>
                </a:lnTo>
                <a:lnTo>
                  <a:pt x="0" y="574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24147" y="3188592"/>
            <a:ext cx="1510534" cy="1510534"/>
          </a:xfrm>
          <a:custGeom>
            <a:avLst/>
            <a:gdLst/>
            <a:ahLst/>
            <a:cxnLst/>
            <a:rect r="r" b="b" t="t" l="l"/>
            <a:pathLst>
              <a:path h="1510534" w="1510534">
                <a:moveTo>
                  <a:pt x="0" y="0"/>
                </a:moveTo>
                <a:lnTo>
                  <a:pt x="1510533" y="0"/>
                </a:lnTo>
                <a:lnTo>
                  <a:pt x="1510533" y="1510534"/>
                </a:lnTo>
                <a:lnTo>
                  <a:pt x="0" y="151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77766" y="3616040"/>
            <a:ext cx="1203294" cy="588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2"/>
              </a:lnSpc>
              <a:spcBef>
                <a:spcPct val="0"/>
              </a:spcBef>
            </a:pPr>
            <a:r>
              <a:rPr lang="en-US" sz="3437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62071" y="3541427"/>
            <a:ext cx="2085429" cy="66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63636"/>
                </a:solidFill>
                <a:latin typeface="Arial Bold"/>
              </a:rPr>
              <a:t>Facts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097357" y="5308194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4"/>
                </a:lnTo>
                <a:lnTo>
                  <a:pt x="0" y="1447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19397" y="5713539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62071" y="5732589"/>
            <a:ext cx="3647710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363636"/>
                </a:solidFill>
                <a:latin typeface="Open Sans Bold"/>
              </a:rPr>
              <a:t>Revenue Analysis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528615" y="3276215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5"/>
                </a:lnTo>
                <a:lnTo>
                  <a:pt x="0" y="1447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650654" y="3681560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85800" y="3672396"/>
            <a:ext cx="4873500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363636"/>
                </a:solidFill>
                <a:latin typeface="Open Sans Bold"/>
              </a:rPr>
              <a:t>Conclusion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528615" y="5143500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4"/>
                </a:lnTo>
                <a:lnTo>
                  <a:pt x="0" y="1447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650654" y="5548845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85800" y="5732589"/>
            <a:ext cx="4873500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363636"/>
                </a:solidFill>
                <a:latin typeface="Open Sans Bold"/>
              </a:rPr>
              <a:t>Recommendation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58584" y="931167"/>
            <a:ext cx="12170833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9"/>
              </a:lnSpc>
            </a:pPr>
            <a:r>
              <a:rPr lang="en-US" sz="8699">
                <a:solidFill>
                  <a:srgbClr val="363636"/>
                </a:solidFill>
                <a:latin typeface="Oswald Bold"/>
              </a:rPr>
              <a:t>CONTENT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4124147" y="7157194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4"/>
                </a:lnTo>
                <a:lnTo>
                  <a:pt x="0" y="1447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277766" y="7562539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62071" y="7581589"/>
            <a:ext cx="3888061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363636"/>
                </a:solidFill>
                <a:latin typeface="Open Sans Bold"/>
              </a:rPr>
              <a:t> Discount Analysis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4501730" y="-3223653"/>
            <a:ext cx="6412245" cy="6412245"/>
          </a:xfrm>
          <a:custGeom>
            <a:avLst/>
            <a:gdLst/>
            <a:ahLst/>
            <a:cxnLst/>
            <a:rect r="r" b="b" t="t" l="l"/>
            <a:pathLst>
              <a:path h="6412245" w="6412245">
                <a:moveTo>
                  <a:pt x="0" y="0"/>
                </a:moveTo>
                <a:lnTo>
                  <a:pt x="6412245" y="0"/>
                </a:lnTo>
                <a:lnTo>
                  <a:pt x="6412245" y="6412245"/>
                </a:lnTo>
                <a:lnTo>
                  <a:pt x="0" y="64122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3030574" y="8076890"/>
            <a:ext cx="6412245" cy="6412245"/>
          </a:xfrm>
          <a:custGeom>
            <a:avLst/>
            <a:gdLst/>
            <a:ahLst/>
            <a:cxnLst/>
            <a:rect r="r" b="b" t="t" l="l"/>
            <a:pathLst>
              <a:path h="6412245" w="6412245">
                <a:moveTo>
                  <a:pt x="0" y="0"/>
                </a:moveTo>
                <a:lnTo>
                  <a:pt x="6412245" y="0"/>
                </a:lnTo>
                <a:lnTo>
                  <a:pt x="6412245" y="6412245"/>
                </a:lnTo>
                <a:lnTo>
                  <a:pt x="0" y="64122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83019">
            <a:off x="6107350" y="999161"/>
            <a:ext cx="1454171" cy="1454171"/>
          </a:xfrm>
          <a:custGeom>
            <a:avLst/>
            <a:gdLst/>
            <a:ahLst/>
            <a:cxnLst/>
            <a:rect r="r" b="b" t="t" l="l"/>
            <a:pathLst>
              <a:path h="1454171" w="1454171">
                <a:moveTo>
                  <a:pt x="0" y="0"/>
                </a:moveTo>
                <a:lnTo>
                  <a:pt x="1454172" y="0"/>
                </a:lnTo>
                <a:lnTo>
                  <a:pt x="1454172" y="1454172"/>
                </a:lnTo>
                <a:lnTo>
                  <a:pt x="0" y="145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61124" y="3831747"/>
            <a:ext cx="1570732" cy="79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2"/>
              </a:lnSpc>
            </a:pPr>
            <a:r>
              <a:rPr lang="en-US" sz="4637">
                <a:solidFill>
                  <a:srgbClr val="000000"/>
                </a:solidFill>
                <a:latin typeface="Archivo Black"/>
              </a:rPr>
              <a:t> 93%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57562" y="3719987"/>
            <a:ext cx="4814649" cy="90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2"/>
              </a:lnSpc>
              <a:spcBef>
                <a:spcPct val="0"/>
              </a:spcBef>
            </a:pPr>
            <a:r>
              <a:rPr lang="en-US" sz="4737">
                <a:solidFill>
                  <a:srgbClr val="000000"/>
                </a:solidFill>
                <a:latin typeface="Arial"/>
              </a:rPr>
              <a:t>Discount products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70944" y="5300266"/>
            <a:ext cx="3397997" cy="73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2"/>
              </a:lnSpc>
            </a:pPr>
            <a:r>
              <a:rPr lang="en-US" sz="4337">
                <a:solidFill>
                  <a:srgbClr val="000000"/>
                </a:solidFill>
                <a:latin typeface="Archivo Black"/>
              </a:rPr>
              <a:t>   63.475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61278" y="5148263"/>
            <a:ext cx="6949498" cy="131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2"/>
              </a:lnSpc>
              <a:spcBef>
                <a:spcPct val="0"/>
              </a:spcBef>
            </a:pPr>
            <a:r>
              <a:rPr lang="en-US" sz="3537">
                <a:solidFill>
                  <a:srgbClr val="000000"/>
                </a:solidFill>
                <a:latin typeface="Arial"/>
              </a:rPr>
              <a:t>Sold products between Jan.2017 and March.2018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94531" y="6872276"/>
            <a:ext cx="2192933" cy="697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4037">
                <a:solidFill>
                  <a:srgbClr val="000000"/>
                </a:solidFill>
                <a:latin typeface="Archivo Black"/>
              </a:rPr>
              <a:t> 8 Mio 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83474" y="6805601"/>
            <a:ext cx="3562826" cy="780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2"/>
              </a:lnSpc>
              <a:spcBef>
                <a:spcPct val="0"/>
              </a:spcBef>
            </a:pPr>
            <a:r>
              <a:rPr lang="en-US" sz="4137">
                <a:solidFill>
                  <a:srgbClr val="000000"/>
                </a:solidFill>
                <a:latin typeface="Arial"/>
              </a:rPr>
              <a:t>Total Revenue</a:t>
            </a:r>
            <a:r>
              <a:rPr lang="en-US" sz="4137">
                <a:solidFill>
                  <a:srgbClr val="000000"/>
                </a:solidFill>
                <a:latin typeface="Arial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38023" y="857250"/>
            <a:ext cx="305562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u="sng">
                <a:solidFill>
                  <a:srgbClr val="000000"/>
                </a:solidFill>
                <a:latin typeface="Canva Sans Bold"/>
              </a:rPr>
              <a:t>Facts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483790" y="-2700186"/>
            <a:ext cx="6304087" cy="6304087"/>
          </a:xfrm>
          <a:custGeom>
            <a:avLst/>
            <a:gdLst/>
            <a:ahLst/>
            <a:cxnLst/>
            <a:rect r="r" b="b" t="t" l="l"/>
            <a:pathLst>
              <a:path h="6304087" w="6304087">
                <a:moveTo>
                  <a:pt x="0" y="0"/>
                </a:moveTo>
                <a:lnTo>
                  <a:pt x="6304088" y="0"/>
                </a:lnTo>
                <a:lnTo>
                  <a:pt x="6304088" y="6304087"/>
                </a:lnTo>
                <a:lnTo>
                  <a:pt x="0" y="6304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638173" y="7296934"/>
            <a:ext cx="6304087" cy="6304087"/>
          </a:xfrm>
          <a:custGeom>
            <a:avLst/>
            <a:gdLst/>
            <a:ahLst/>
            <a:cxnLst/>
            <a:rect r="r" b="b" t="t" l="l"/>
            <a:pathLst>
              <a:path h="6304087" w="6304087">
                <a:moveTo>
                  <a:pt x="0" y="0"/>
                </a:moveTo>
                <a:lnTo>
                  <a:pt x="6304087" y="0"/>
                </a:lnTo>
                <a:lnTo>
                  <a:pt x="6304087" y="6304087"/>
                </a:lnTo>
                <a:lnTo>
                  <a:pt x="0" y="6304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2733" y="1827596"/>
            <a:ext cx="755042" cy="755042"/>
          </a:xfrm>
          <a:custGeom>
            <a:avLst/>
            <a:gdLst/>
            <a:ahLst/>
            <a:cxnLst/>
            <a:rect r="r" b="b" t="t" l="l"/>
            <a:pathLst>
              <a:path h="755042" w="755042">
                <a:moveTo>
                  <a:pt x="0" y="0"/>
                </a:moveTo>
                <a:lnTo>
                  <a:pt x="755043" y="0"/>
                </a:lnTo>
                <a:lnTo>
                  <a:pt x="755043" y="755042"/>
                </a:lnTo>
                <a:lnTo>
                  <a:pt x="0" y="755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535210" y="5385991"/>
            <a:ext cx="325915" cy="325915"/>
          </a:xfrm>
          <a:custGeom>
            <a:avLst/>
            <a:gdLst/>
            <a:ahLst/>
            <a:cxnLst/>
            <a:rect r="r" b="b" t="t" l="l"/>
            <a:pathLst>
              <a:path h="325915" w="325915">
                <a:moveTo>
                  <a:pt x="0" y="0"/>
                </a:moveTo>
                <a:lnTo>
                  <a:pt x="325914" y="0"/>
                </a:lnTo>
                <a:lnTo>
                  <a:pt x="325914" y="325914"/>
                </a:lnTo>
                <a:lnTo>
                  <a:pt x="0" y="325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535210" y="7100956"/>
            <a:ext cx="325915" cy="325915"/>
          </a:xfrm>
          <a:custGeom>
            <a:avLst/>
            <a:gdLst/>
            <a:ahLst/>
            <a:cxnLst/>
            <a:rect r="r" b="b" t="t" l="l"/>
            <a:pathLst>
              <a:path h="325915" w="325915">
                <a:moveTo>
                  <a:pt x="0" y="0"/>
                </a:moveTo>
                <a:lnTo>
                  <a:pt x="325914" y="0"/>
                </a:lnTo>
                <a:lnTo>
                  <a:pt x="325914" y="325915"/>
                </a:lnTo>
                <a:lnTo>
                  <a:pt x="0" y="325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535210" y="4114719"/>
            <a:ext cx="325915" cy="325915"/>
          </a:xfrm>
          <a:custGeom>
            <a:avLst/>
            <a:gdLst/>
            <a:ahLst/>
            <a:cxnLst/>
            <a:rect r="r" b="b" t="t" l="l"/>
            <a:pathLst>
              <a:path h="325915" w="325915">
                <a:moveTo>
                  <a:pt x="0" y="0"/>
                </a:moveTo>
                <a:lnTo>
                  <a:pt x="325914" y="0"/>
                </a:lnTo>
                <a:lnTo>
                  <a:pt x="325914" y="325915"/>
                </a:lnTo>
                <a:lnTo>
                  <a:pt x="0" y="325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3308" y="-1307292"/>
            <a:ext cx="4671984" cy="4671984"/>
          </a:xfrm>
          <a:custGeom>
            <a:avLst/>
            <a:gdLst/>
            <a:ahLst/>
            <a:cxnLst/>
            <a:rect r="r" b="b" t="t" l="l"/>
            <a:pathLst>
              <a:path h="4671984" w="4671984">
                <a:moveTo>
                  <a:pt x="0" y="0"/>
                </a:moveTo>
                <a:lnTo>
                  <a:pt x="4671984" y="0"/>
                </a:lnTo>
                <a:lnTo>
                  <a:pt x="4671984" y="4671984"/>
                </a:lnTo>
                <a:lnTo>
                  <a:pt x="0" y="46719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29345" y="4138265"/>
            <a:ext cx="14371164" cy="136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97"/>
              </a:lnSpc>
              <a:spcBef>
                <a:spcPct val="0"/>
              </a:spcBef>
            </a:pPr>
            <a:r>
              <a:rPr lang="en-US" sz="7212">
                <a:solidFill>
                  <a:srgbClr val="FFFFFF"/>
                </a:solidFill>
                <a:latin typeface="Arial Bold"/>
              </a:rPr>
              <a:t>Revenue Analysis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307292" y="6922308"/>
            <a:ext cx="4671984" cy="4671984"/>
          </a:xfrm>
          <a:custGeom>
            <a:avLst/>
            <a:gdLst/>
            <a:ahLst/>
            <a:cxnLst/>
            <a:rect r="r" b="b" t="t" l="l"/>
            <a:pathLst>
              <a:path h="4671984" w="4671984">
                <a:moveTo>
                  <a:pt x="0" y="0"/>
                </a:moveTo>
                <a:lnTo>
                  <a:pt x="4671984" y="0"/>
                </a:lnTo>
                <a:lnTo>
                  <a:pt x="4671984" y="4671984"/>
                </a:lnTo>
                <a:lnTo>
                  <a:pt x="0" y="46719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56594" y="1028700"/>
            <a:ext cx="1391836" cy="1391836"/>
          </a:xfrm>
          <a:custGeom>
            <a:avLst/>
            <a:gdLst/>
            <a:ahLst/>
            <a:cxnLst/>
            <a:rect r="r" b="b" t="t" l="l"/>
            <a:pathLst>
              <a:path h="1391836" w="1391836">
                <a:moveTo>
                  <a:pt x="0" y="0"/>
                </a:moveTo>
                <a:lnTo>
                  <a:pt x="1391836" y="0"/>
                </a:lnTo>
                <a:lnTo>
                  <a:pt x="1391836" y="1391836"/>
                </a:lnTo>
                <a:lnTo>
                  <a:pt x="0" y="1391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65163" y="3776299"/>
            <a:ext cx="593492" cy="593492"/>
          </a:xfrm>
          <a:custGeom>
            <a:avLst/>
            <a:gdLst/>
            <a:ahLst/>
            <a:cxnLst/>
            <a:rect r="r" b="b" t="t" l="l"/>
            <a:pathLst>
              <a:path h="593492" w="593492">
                <a:moveTo>
                  <a:pt x="0" y="0"/>
                </a:moveTo>
                <a:lnTo>
                  <a:pt x="593492" y="0"/>
                </a:lnTo>
                <a:lnTo>
                  <a:pt x="593492" y="593492"/>
                </a:lnTo>
                <a:lnTo>
                  <a:pt x="0" y="593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39570" y="7866464"/>
            <a:ext cx="1391836" cy="1391836"/>
          </a:xfrm>
          <a:custGeom>
            <a:avLst/>
            <a:gdLst/>
            <a:ahLst/>
            <a:cxnLst/>
            <a:rect r="r" b="b" t="t" l="l"/>
            <a:pathLst>
              <a:path h="1391836" w="1391836">
                <a:moveTo>
                  <a:pt x="0" y="0"/>
                </a:moveTo>
                <a:lnTo>
                  <a:pt x="1391836" y="0"/>
                </a:lnTo>
                <a:lnTo>
                  <a:pt x="1391836" y="1391836"/>
                </a:lnTo>
                <a:lnTo>
                  <a:pt x="0" y="1391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29345" y="5917209"/>
            <a:ext cx="593492" cy="593492"/>
          </a:xfrm>
          <a:custGeom>
            <a:avLst/>
            <a:gdLst/>
            <a:ahLst/>
            <a:cxnLst/>
            <a:rect r="r" b="b" t="t" l="l"/>
            <a:pathLst>
              <a:path h="593492" w="593492">
                <a:moveTo>
                  <a:pt x="0" y="0"/>
                </a:moveTo>
                <a:lnTo>
                  <a:pt x="593492" y="0"/>
                </a:lnTo>
                <a:lnTo>
                  <a:pt x="593492" y="593492"/>
                </a:lnTo>
                <a:lnTo>
                  <a:pt x="0" y="593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3116" y="1956562"/>
            <a:ext cx="16809969" cy="8072278"/>
          </a:xfrm>
          <a:custGeom>
            <a:avLst/>
            <a:gdLst/>
            <a:ahLst/>
            <a:cxnLst/>
            <a:rect r="r" b="b" t="t" l="l"/>
            <a:pathLst>
              <a:path h="8072278" w="16809969">
                <a:moveTo>
                  <a:pt x="0" y="0"/>
                </a:moveTo>
                <a:lnTo>
                  <a:pt x="16809969" y="0"/>
                </a:lnTo>
                <a:lnTo>
                  <a:pt x="16809969" y="8072278"/>
                </a:lnTo>
                <a:lnTo>
                  <a:pt x="0" y="8072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" r="0" b="-2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09049" y="504832"/>
            <a:ext cx="14198997" cy="86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E13C58"/>
                </a:solidFill>
                <a:latin typeface="Arial Bold"/>
              </a:rPr>
              <a:t>iPhone </a:t>
            </a:r>
            <a:r>
              <a:rPr lang="en-US" sz="4500">
                <a:solidFill>
                  <a:srgbClr val="000000"/>
                </a:solidFill>
                <a:latin typeface="Arial Bold"/>
              </a:rPr>
              <a:t>and </a:t>
            </a:r>
            <a:r>
              <a:rPr lang="en-US" sz="4500">
                <a:solidFill>
                  <a:srgbClr val="E13C58"/>
                </a:solidFill>
                <a:latin typeface="Arial Bold"/>
              </a:rPr>
              <a:t>Accessories</a:t>
            </a:r>
            <a:r>
              <a:rPr lang="en-US" sz="4500">
                <a:solidFill>
                  <a:srgbClr val="000000"/>
                </a:solidFill>
                <a:latin typeface="Arial Bold"/>
              </a:rPr>
              <a:t> create the highest </a:t>
            </a:r>
            <a:r>
              <a:rPr lang="en-US" sz="4500">
                <a:solidFill>
                  <a:srgbClr val="002D70"/>
                </a:solidFill>
                <a:latin typeface="Arial Bold Italics"/>
              </a:rPr>
              <a:t>Revenue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0526" y="1710819"/>
            <a:ext cx="17477763" cy="8352964"/>
          </a:xfrm>
          <a:custGeom>
            <a:avLst/>
            <a:gdLst/>
            <a:ahLst/>
            <a:cxnLst/>
            <a:rect r="r" b="b" t="t" l="l"/>
            <a:pathLst>
              <a:path h="8352964" w="17477763">
                <a:moveTo>
                  <a:pt x="0" y="0"/>
                </a:moveTo>
                <a:lnTo>
                  <a:pt x="17477763" y="0"/>
                </a:lnTo>
                <a:lnTo>
                  <a:pt x="17477763" y="8352963"/>
                </a:lnTo>
                <a:lnTo>
                  <a:pt x="0" y="8352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19" r="0" b="-161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4557" y="630921"/>
            <a:ext cx="16483586" cy="69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0"/>
              </a:lnSpc>
              <a:spcBef>
                <a:spcPct val="0"/>
              </a:spcBef>
            </a:pPr>
            <a:r>
              <a:rPr lang="en-US" sz="3732" spc="37">
                <a:solidFill>
                  <a:srgbClr val="E13C58"/>
                </a:solidFill>
                <a:latin typeface="Arial Bold"/>
              </a:rPr>
              <a:t>Accessories</a:t>
            </a:r>
            <a:r>
              <a:rPr lang="en-US" sz="3732" spc="37">
                <a:solidFill>
                  <a:srgbClr val="000000"/>
                </a:solidFill>
                <a:latin typeface="Arial Bold"/>
              </a:rPr>
              <a:t> are also the second top </a:t>
            </a:r>
            <a:r>
              <a:rPr lang="en-US" sz="3732" spc="37">
                <a:solidFill>
                  <a:srgbClr val="E13C58"/>
                </a:solidFill>
                <a:latin typeface="Arial Bold"/>
              </a:rPr>
              <a:t>revenue </a:t>
            </a:r>
            <a:r>
              <a:rPr lang="en-US" sz="3732" spc="37">
                <a:solidFill>
                  <a:srgbClr val="000000"/>
                </a:solidFill>
                <a:latin typeface="Arial Bold"/>
              </a:rPr>
              <a:t>despite it is lower prices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3308" y="-1307292"/>
            <a:ext cx="4671984" cy="4671984"/>
          </a:xfrm>
          <a:custGeom>
            <a:avLst/>
            <a:gdLst/>
            <a:ahLst/>
            <a:cxnLst/>
            <a:rect r="r" b="b" t="t" l="l"/>
            <a:pathLst>
              <a:path h="4671984" w="4671984">
                <a:moveTo>
                  <a:pt x="0" y="0"/>
                </a:moveTo>
                <a:lnTo>
                  <a:pt x="4671984" y="0"/>
                </a:lnTo>
                <a:lnTo>
                  <a:pt x="4671984" y="4671984"/>
                </a:lnTo>
                <a:lnTo>
                  <a:pt x="0" y="46719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58418" y="4547840"/>
            <a:ext cx="14371164" cy="136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97"/>
              </a:lnSpc>
              <a:spcBef>
                <a:spcPct val="0"/>
              </a:spcBef>
            </a:pPr>
            <a:r>
              <a:rPr lang="en-US" sz="7212">
                <a:solidFill>
                  <a:srgbClr val="FFFFFF"/>
                </a:solidFill>
                <a:latin typeface="Arial Bold"/>
              </a:rPr>
              <a:t>Discount Analysis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307292" y="6922308"/>
            <a:ext cx="4671984" cy="4671984"/>
          </a:xfrm>
          <a:custGeom>
            <a:avLst/>
            <a:gdLst/>
            <a:ahLst/>
            <a:cxnLst/>
            <a:rect r="r" b="b" t="t" l="l"/>
            <a:pathLst>
              <a:path h="4671984" w="4671984">
                <a:moveTo>
                  <a:pt x="0" y="0"/>
                </a:moveTo>
                <a:lnTo>
                  <a:pt x="4671984" y="0"/>
                </a:lnTo>
                <a:lnTo>
                  <a:pt x="4671984" y="4671984"/>
                </a:lnTo>
                <a:lnTo>
                  <a:pt x="0" y="46719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56594" y="1028700"/>
            <a:ext cx="1391836" cy="1391836"/>
          </a:xfrm>
          <a:custGeom>
            <a:avLst/>
            <a:gdLst/>
            <a:ahLst/>
            <a:cxnLst/>
            <a:rect r="r" b="b" t="t" l="l"/>
            <a:pathLst>
              <a:path h="1391836" w="1391836">
                <a:moveTo>
                  <a:pt x="0" y="0"/>
                </a:moveTo>
                <a:lnTo>
                  <a:pt x="1391836" y="0"/>
                </a:lnTo>
                <a:lnTo>
                  <a:pt x="1391836" y="1391836"/>
                </a:lnTo>
                <a:lnTo>
                  <a:pt x="0" y="1391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65163" y="3776299"/>
            <a:ext cx="593492" cy="593492"/>
          </a:xfrm>
          <a:custGeom>
            <a:avLst/>
            <a:gdLst/>
            <a:ahLst/>
            <a:cxnLst/>
            <a:rect r="r" b="b" t="t" l="l"/>
            <a:pathLst>
              <a:path h="593492" w="593492">
                <a:moveTo>
                  <a:pt x="0" y="0"/>
                </a:moveTo>
                <a:lnTo>
                  <a:pt x="593492" y="0"/>
                </a:lnTo>
                <a:lnTo>
                  <a:pt x="593492" y="593492"/>
                </a:lnTo>
                <a:lnTo>
                  <a:pt x="0" y="593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39570" y="7866464"/>
            <a:ext cx="1391836" cy="1391836"/>
          </a:xfrm>
          <a:custGeom>
            <a:avLst/>
            <a:gdLst/>
            <a:ahLst/>
            <a:cxnLst/>
            <a:rect r="r" b="b" t="t" l="l"/>
            <a:pathLst>
              <a:path h="1391836" w="1391836">
                <a:moveTo>
                  <a:pt x="0" y="0"/>
                </a:moveTo>
                <a:lnTo>
                  <a:pt x="1391836" y="0"/>
                </a:lnTo>
                <a:lnTo>
                  <a:pt x="1391836" y="1391836"/>
                </a:lnTo>
                <a:lnTo>
                  <a:pt x="0" y="1391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29345" y="5917209"/>
            <a:ext cx="593492" cy="593492"/>
          </a:xfrm>
          <a:custGeom>
            <a:avLst/>
            <a:gdLst/>
            <a:ahLst/>
            <a:cxnLst/>
            <a:rect r="r" b="b" t="t" l="l"/>
            <a:pathLst>
              <a:path h="593492" w="593492">
                <a:moveTo>
                  <a:pt x="0" y="0"/>
                </a:moveTo>
                <a:lnTo>
                  <a:pt x="593492" y="0"/>
                </a:lnTo>
                <a:lnTo>
                  <a:pt x="593492" y="593492"/>
                </a:lnTo>
                <a:lnTo>
                  <a:pt x="0" y="593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383" y="1459411"/>
            <a:ext cx="18091617" cy="8696518"/>
          </a:xfrm>
          <a:custGeom>
            <a:avLst/>
            <a:gdLst/>
            <a:ahLst/>
            <a:cxnLst/>
            <a:rect r="r" b="b" t="t" l="l"/>
            <a:pathLst>
              <a:path h="8696518" w="18091617">
                <a:moveTo>
                  <a:pt x="0" y="0"/>
                </a:moveTo>
                <a:lnTo>
                  <a:pt x="18091617" y="0"/>
                </a:lnTo>
                <a:lnTo>
                  <a:pt x="18091617" y="8696518"/>
                </a:lnTo>
                <a:lnTo>
                  <a:pt x="0" y="8696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2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36952"/>
            <a:ext cx="16230600" cy="766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5"/>
              </a:lnSpc>
              <a:spcBef>
                <a:spcPct val="0"/>
              </a:spcBef>
            </a:pPr>
            <a:r>
              <a:rPr lang="en-US" sz="3989" spc="39">
                <a:solidFill>
                  <a:srgbClr val="000000"/>
                </a:solidFill>
                <a:latin typeface="Arial Bold Italics"/>
              </a:rPr>
              <a:t>Even</a:t>
            </a:r>
            <a:r>
              <a:rPr lang="en-US" sz="3989" spc="39">
                <a:solidFill>
                  <a:srgbClr val="E13C58"/>
                </a:solidFill>
                <a:latin typeface="Arial Bold Italics"/>
              </a:rPr>
              <a:t> aggressive discounts </a:t>
            </a:r>
            <a:r>
              <a:rPr lang="en-US" sz="3989" spc="39">
                <a:solidFill>
                  <a:srgbClr val="000000"/>
                </a:solidFill>
                <a:latin typeface="Arial Bold Italics"/>
              </a:rPr>
              <a:t>does not add much to the</a:t>
            </a:r>
            <a:r>
              <a:rPr lang="en-US" sz="3989" spc="39">
                <a:solidFill>
                  <a:srgbClr val="E13C58"/>
                </a:solidFill>
                <a:latin typeface="Arial Bold Italics"/>
              </a:rPr>
              <a:t> </a:t>
            </a:r>
            <a:r>
              <a:rPr lang="en-US" sz="3989" spc="39">
                <a:solidFill>
                  <a:srgbClr val="000000"/>
                </a:solidFill>
                <a:latin typeface="Arial Bold Italics"/>
              </a:rPr>
              <a:t>Revenue</a:t>
            </a:r>
            <a:r>
              <a:rPr lang="en-US" sz="3989" spc="39">
                <a:solidFill>
                  <a:srgbClr val="E13C58"/>
                </a:solidFill>
                <a:latin typeface="Arial Bold Italics"/>
              </a:rPr>
              <a:t>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DAFvd2ciDzM</dc:identifier>
  <dcterms:modified xsi:type="dcterms:W3CDTF">2011-08-01T06:04:30Z</dcterms:modified>
  <cp:revision>1</cp:revision>
  <dc:title>Copy of More discounts mean more profit</dc:title>
</cp:coreProperties>
</file>